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332" r:id="rId3"/>
    <p:sldId id="290" r:id="rId4"/>
    <p:sldId id="323" r:id="rId5"/>
    <p:sldId id="324" r:id="rId6"/>
    <p:sldId id="257" r:id="rId7"/>
    <p:sldId id="279" r:id="rId8"/>
    <p:sldId id="326" r:id="rId9"/>
    <p:sldId id="327" r:id="rId10"/>
    <p:sldId id="328" r:id="rId11"/>
    <p:sldId id="329" r:id="rId12"/>
    <p:sldId id="330" r:id="rId13"/>
    <p:sldId id="331" r:id="rId14"/>
    <p:sldId id="1112" r:id="rId15"/>
    <p:sldId id="1113" r:id="rId16"/>
    <p:sldId id="1114" r:id="rId17"/>
    <p:sldId id="1115" r:id="rId18"/>
    <p:sldId id="1116" r:id="rId19"/>
    <p:sldId id="1117" r:id="rId20"/>
    <p:sldId id="1111" r:id="rId21"/>
    <p:sldId id="294" r:id="rId22"/>
    <p:sldId id="1108" r:id="rId23"/>
    <p:sldId id="1109" r:id="rId24"/>
    <p:sldId id="1110" r:id="rId25"/>
    <p:sldId id="399" r:id="rId26"/>
    <p:sldId id="1118" r:id="rId27"/>
    <p:sldId id="325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00FF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0" autoAdjust="0"/>
    <p:restoredTop sz="94218" autoAdjust="0"/>
  </p:normalViewPr>
  <p:slideViewPr>
    <p:cSldViewPr snapToGrid="0" snapToObjects="1">
      <p:cViewPr varScale="1">
        <p:scale>
          <a:sx n="120" d="100"/>
          <a:sy n="120" d="100"/>
        </p:scale>
        <p:origin x="123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3088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994EC-483D-324E-A14B-FCB2363A6145}" type="datetimeFigureOut">
              <a:rPr lang="en-US" smtClean="0"/>
              <a:t>11/16/24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5025C-7BC1-FD44-A669-36723E548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3154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AC850-72E3-3F4D-B35F-F73F8A3CE0A9}" type="datetimeFigureOut">
              <a:rPr lang="en-US" smtClean="0"/>
              <a:t>11/16/24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4428D-4341-6C4B-9BB6-4FE91131A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579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34428D-4341-6C4B-9BB6-4FE91131A2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03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9670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3544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FF8D0-70A2-2644-AB9A-71B243683867}" type="datetime1">
              <a:rPr lang="en-US" smtClean="0"/>
              <a:t>11/16/24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3208935"/>
            <a:ext cx="7772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23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ADB3E-F530-B04E-9C00-73A665A746DF}" type="datetime1">
              <a:rPr lang="en-US" smtClean="0"/>
              <a:t>11/16/24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4947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299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A8647-DDC8-8045-929B-87F8A0123AAC}" type="datetime1">
              <a:rPr lang="en-US" smtClean="0"/>
              <a:t>11/16/24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299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86391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ull Wid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125" y="609601"/>
            <a:ext cx="8329613" cy="697577"/>
          </a:xfrm>
        </p:spPr>
        <p:txBody>
          <a:bodyPr/>
          <a:lstStyle>
            <a:lvl1pPr>
              <a:defRPr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headline here – up to 2 full width lines</a:t>
            </a:r>
          </a:p>
        </p:txBody>
      </p:sp>
    </p:spTree>
    <p:extLst>
      <p:ext uri="{BB962C8B-B14F-4D97-AF65-F5344CB8AC3E}">
        <p14:creationId xmlns:p14="http://schemas.microsoft.com/office/powerpoint/2010/main" val="1248356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98730-4C36-8843-9EA4-9C3064893DBD}" type="datetime1">
              <a:rPr lang="en-US" smtClean="0"/>
              <a:t>11/16/24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4947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434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07688-05DA-4D47-AA55-61A105CE9D81}" type="datetime1">
              <a:rPr lang="en-US" smtClean="0"/>
              <a:t>11/16/24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07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F4D28-8309-FE49-AB2C-BE2DC70C9A1C}" type="datetime1">
              <a:rPr lang="en-US" smtClean="0"/>
              <a:t>11/16/24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4947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35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85934-7B0D-E641-970A-4611A6D96867}" type="datetime1">
              <a:rPr lang="en-US" smtClean="0"/>
              <a:t>11/16/24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57200" y="14947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140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318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54B22-D73B-5641-AE5B-A44D888704A2}" type="datetime1">
              <a:rPr lang="en-US" smtClean="0"/>
              <a:t>11/16/24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3042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364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56C4A-8140-4243-9F4B-6A0F328069B3}" type="datetime1">
              <a:rPr lang="en-US" smtClean="0"/>
              <a:t>11/16/24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644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471A-7A79-1F42-B8F4-4C366A4D2860}" type="datetime1">
              <a:rPr lang="en-US" smtClean="0"/>
              <a:t>11/16/24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3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599A-C565-AA4F-B0B7-B1C9F3E19B32}" type="datetime1">
              <a:rPr lang="en-US" smtClean="0"/>
              <a:t>11/16/24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523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93804-F157-E84E-A058-6F1D58E71D89}" type="datetime1">
              <a:rPr lang="en-US" smtClean="0"/>
              <a:t>11/16/24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96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197" y="1628665"/>
            <a:ext cx="8544329" cy="1470025"/>
          </a:xfrm>
        </p:spPr>
        <p:txBody>
          <a:bodyPr>
            <a:noAutofit/>
          </a:bodyPr>
          <a:lstStyle/>
          <a:p>
            <a:r>
              <a:rPr lang="en-US" sz="2400" b="1" dirty="0"/>
              <a:t>Deep Learning for Natural Language Processing</a:t>
            </a:r>
            <a:br>
              <a:rPr lang="en-US" sz="2400" b="1" dirty="0"/>
            </a:br>
            <a:r>
              <a:rPr lang="en-US" sz="2400" b="1" dirty="0"/>
              <a:t>DLNLP 14: Encoder-decoder Methods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685800" y="3462875"/>
            <a:ext cx="7772400" cy="1242940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Mihai Surdeanu </a:t>
            </a:r>
            <a:r>
              <a:rPr lang="en-US" sz="2800" dirty="0">
                <a:solidFill>
                  <a:schemeClr val="tx1"/>
                </a:solidFill>
              </a:rPr>
              <a:t>and Marco A. </a:t>
            </a:r>
            <a:r>
              <a:rPr lang="en-US" sz="2800" dirty="0" err="1">
                <a:solidFill>
                  <a:schemeClr val="tx1"/>
                </a:solidFill>
              </a:rPr>
              <a:t>Valenzuela-Escárcega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download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464" y="5379153"/>
            <a:ext cx="3438142" cy="857621"/>
          </a:xfrm>
          <a:prstGeom prst="rect">
            <a:avLst/>
          </a:prstGeom>
        </p:spPr>
      </p:pic>
      <p:pic>
        <p:nvPicPr>
          <p:cNvPr id="8" name="Picture 7" descr="clula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270" y="4998175"/>
            <a:ext cx="1487859" cy="185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35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5B3CD-FD3D-8741-96D7-B3BC0F3B5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BLUE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5EC94-BE86-B74B-89FD-1320AD9BE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5BC82D-32F8-D74B-AF8A-A457C949E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614" y="2126649"/>
            <a:ext cx="6774287" cy="1433535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46E3BE34-BC28-A94C-9CCC-E02551E07016}"/>
              </a:ext>
            </a:extLst>
          </p:cNvPr>
          <p:cNvSpPr/>
          <p:nvPr/>
        </p:nvSpPr>
        <p:spPr>
          <a:xfrm>
            <a:off x="2763148" y="3944231"/>
            <a:ext cx="4347883" cy="1014036"/>
          </a:xfrm>
          <a:prstGeom prst="wedgeRoundRectCallout">
            <a:avLst>
              <a:gd name="adj1" fmla="val -21291"/>
              <a:gd name="adj2" fmla="val -6995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70C0"/>
                </a:solidFill>
              </a:rPr>
              <a:t>What is the BLUE score of the candidate translation?</a:t>
            </a:r>
          </a:p>
        </p:txBody>
      </p:sp>
    </p:spTree>
    <p:extLst>
      <p:ext uri="{BB962C8B-B14F-4D97-AF65-F5344CB8AC3E}">
        <p14:creationId xmlns:p14="http://schemas.microsoft.com/office/powerpoint/2010/main" val="177141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BF416-617F-7146-B2A4-9D6290094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Multiple reference translations are allowed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93D571-BBE5-104C-BB3D-30256A32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90E9C8-B95E-B44C-AC2D-F489B9FE1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11" y="2040808"/>
            <a:ext cx="7423805" cy="1831944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5779D7AC-3999-6341-BB5A-11D913DD8E3C}"/>
              </a:ext>
            </a:extLst>
          </p:cNvPr>
          <p:cNvSpPr/>
          <p:nvPr/>
        </p:nvSpPr>
        <p:spPr>
          <a:xfrm>
            <a:off x="2754183" y="4100515"/>
            <a:ext cx="4347883" cy="1014036"/>
          </a:xfrm>
          <a:prstGeom prst="wedgeRoundRectCallout">
            <a:avLst>
              <a:gd name="adj1" fmla="val -21291"/>
              <a:gd name="adj2" fmla="val -6995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70C0"/>
                </a:solidFill>
              </a:rPr>
              <a:t>What is the BLUE score of the candidate translation?</a:t>
            </a:r>
          </a:p>
        </p:txBody>
      </p:sp>
    </p:spTree>
    <p:extLst>
      <p:ext uri="{BB962C8B-B14F-4D97-AF65-F5344CB8AC3E}">
        <p14:creationId xmlns:p14="http://schemas.microsoft.com/office/powerpoint/2010/main" val="320971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A72BD-EC9F-D847-8526-A43A6B1FA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metric abuse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0C3F5-5825-9F40-92B5-88CBD3D66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3000"/>
          </a:xfrm>
        </p:spPr>
        <p:txBody>
          <a:bodyPr/>
          <a:lstStyle/>
          <a:p>
            <a:r>
              <a:rPr lang="en-US" dirty="0"/>
              <a:t>BLEU allows each word from a reference translation to be used just once!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9671E8-5ECB-6F43-B067-A88CA22B1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50ECF6-6F4F-9E42-B1E5-C1CC63C65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435" y="2925764"/>
            <a:ext cx="7440706" cy="1557537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F033E566-564B-A645-9F31-3E6380F9A761}"/>
              </a:ext>
            </a:extLst>
          </p:cNvPr>
          <p:cNvSpPr/>
          <p:nvPr/>
        </p:nvSpPr>
        <p:spPr>
          <a:xfrm>
            <a:off x="2709359" y="4665864"/>
            <a:ext cx="4347883" cy="1014036"/>
          </a:xfrm>
          <a:prstGeom prst="wedgeRoundRectCallout">
            <a:avLst>
              <a:gd name="adj1" fmla="val -21291"/>
              <a:gd name="adj2" fmla="val -6995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70C0"/>
                </a:solidFill>
              </a:rPr>
              <a:t>What is the BLUE score of the candidate translation?</a:t>
            </a:r>
          </a:p>
        </p:txBody>
      </p:sp>
    </p:spTree>
    <p:extLst>
      <p:ext uri="{BB962C8B-B14F-4D97-AF65-F5344CB8AC3E}">
        <p14:creationId xmlns:p14="http://schemas.microsoft.com/office/powerpoint/2010/main" val="273555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70296A-1D30-6D4E-A5F1-A6FA0CB25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LSTM-based </a:t>
            </a:r>
            <a:br>
              <a:rPr lang="en-US" sz="3200" dirty="0"/>
            </a:br>
            <a:r>
              <a:rPr lang="en-US" sz="3200" dirty="0"/>
              <a:t>encoder-decoder architectures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F3CD4F-D420-3946-80E3-18B1FFE767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49CA8-13AE-AF41-8266-22B3C091B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325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D88C4E-B9B5-077E-F3D1-116AE8E3F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9B64D2-2B46-C337-2E5B-7416A778C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 descr="A diagram of a diagram&#10;&#10;Description automatically generated">
            <a:extLst>
              <a:ext uri="{FF2B5EF4-FFF2-40B4-BE49-F238E27FC236}">
                <a16:creationId xmlns:a16="http://schemas.microsoft.com/office/drawing/2014/main" id="{FEA58B68-2329-DE98-4E53-3DFABBB49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66" y="1981850"/>
            <a:ext cx="8341467" cy="1870542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8EA578AB-A637-BD4C-4D18-AB5165F7A8F5}"/>
              </a:ext>
            </a:extLst>
          </p:cNvPr>
          <p:cNvSpPr/>
          <p:nvPr/>
        </p:nvSpPr>
        <p:spPr>
          <a:xfrm>
            <a:off x="638304" y="4491639"/>
            <a:ext cx="3348905" cy="768260"/>
          </a:xfrm>
          <a:prstGeom prst="wedgeRoundRectCallout">
            <a:avLst>
              <a:gd name="adj1" fmla="val 59987"/>
              <a:gd name="adj2" fmla="val -21942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&lt;s&gt; - start of sentence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&lt;/s&gt; - end of sentence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EF8CF277-7DF3-5BE3-40DA-D6B70D0D1E9F}"/>
              </a:ext>
            </a:extLst>
          </p:cNvPr>
          <p:cNvSpPr/>
          <p:nvPr/>
        </p:nvSpPr>
        <p:spPr>
          <a:xfrm>
            <a:off x="4660955" y="4491638"/>
            <a:ext cx="4185333" cy="1090451"/>
          </a:xfrm>
          <a:prstGeom prst="wedgeRoundRectCallout">
            <a:avLst>
              <a:gd name="adj1" fmla="val -43008"/>
              <a:gd name="adj2" fmla="val -209703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c</a:t>
            </a:r>
            <a:r>
              <a:rPr lang="en-US" sz="2400" dirty="0">
                <a:solidFill>
                  <a:schemeClr val="tx1"/>
                </a:solidFill>
              </a:rPr>
              <a:t> encodes the </a:t>
            </a:r>
            <a:r>
              <a:rPr lang="en-US" sz="2400" i="1" dirty="0">
                <a:solidFill>
                  <a:schemeClr val="tx1"/>
                </a:solidFill>
              </a:rPr>
              <a:t>input</a:t>
            </a:r>
            <a:r>
              <a:rPr lang="en-US" sz="2400" dirty="0">
                <a:solidFill>
                  <a:schemeClr val="tx1"/>
                </a:solidFill>
              </a:rPr>
              <a:t> text. This embedding is used to generate every </a:t>
            </a:r>
            <a:r>
              <a:rPr lang="en-US" sz="2400" i="1" dirty="0">
                <a:solidFill>
                  <a:schemeClr val="tx1"/>
                </a:solidFill>
              </a:rPr>
              <a:t>output</a:t>
            </a:r>
            <a:r>
              <a:rPr lang="en-US" sz="2400" dirty="0">
                <a:solidFill>
                  <a:schemeClr val="tx1"/>
                </a:solidFill>
              </a:rPr>
              <a:t> token.</a:t>
            </a:r>
          </a:p>
        </p:txBody>
      </p:sp>
    </p:spTree>
    <p:extLst>
      <p:ext uri="{BB962C8B-B14F-4D97-AF65-F5344CB8AC3E}">
        <p14:creationId xmlns:p14="http://schemas.microsoft.com/office/powerpoint/2010/main" val="426604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5BA3E-D123-52D7-6528-DF9054F74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3D7504-7E34-6DAC-FCA6-F1EC28BEC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sz="1800" dirty="0">
                <a:effectLst/>
                <a:latin typeface="LMRoman10-Regular-Identity-H"/>
              </a:rPr>
              <a:t>We first encode the input sequence (i.e., the text in the source language), using an RNN such as a left-to-right LSTM. The hidden state of the last word in the input text, i.e., the </a:t>
            </a:r>
            <a:r>
              <a:rPr lang="en-US" sz="1800" b="1" dirty="0">
                <a:effectLst/>
                <a:latin typeface="LMRomanDemi10-Regular-Identity-H"/>
              </a:rPr>
              <a:t>c</a:t>
            </a:r>
            <a:r>
              <a:rPr lang="en-US" sz="1800" dirty="0">
                <a:effectLst/>
                <a:latin typeface="LMRomanDemi10-Regular-Identity-H"/>
              </a:rPr>
              <a:t> </a:t>
            </a:r>
            <a:r>
              <a:rPr lang="en-US" sz="1800" dirty="0">
                <a:effectLst/>
                <a:latin typeface="LMRoman10-Regular-Identity-H"/>
              </a:rPr>
              <a:t>vector produced for the </a:t>
            </a:r>
            <a:r>
              <a:rPr lang="en-US" sz="1800" dirty="0">
                <a:effectLst/>
                <a:latin typeface="LMMono10-Regular-Identity-H"/>
              </a:rPr>
              <a:t>&lt;/s&gt; </a:t>
            </a:r>
            <a:r>
              <a:rPr lang="en-US" sz="1800" dirty="0">
                <a:effectLst/>
                <a:latin typeface="LMRoman10-Regular-Identity-H"/>
              </a:rPr>
              <a:t>token in the figure, becomes the representation of the entire input. </a:t>
            </a:r>
            <a:endParaRPr lang="en-US" dirty="0">
              <a:effectLst/>
            </a:endParaRPr>
          </a:p>
          <a:p>
            <a:pPr>
              <a:buFont typeface="+mj-lt"/>
              <a:buAutoNum type="arabicPeriod"/>
            </a:pPr>
            <a:r>
              <a:rPr lang="en-US" sz="1800" dirty="0">
                <a:effectLst/>
                <a:latin typeface="LMRoman10-Regular-Identity-H"/>
              </a:rPr>
              <a:t>Starting from this representation, we then generate (or decode) one word at a time from the target language using a second RNN. </a:t>
            </a:r>
          </a:p>
          <a:p>
            <a:pPr>
              <a:buFont typeface="+mj-lt"/>
              <a:buAutoNum type="arabicPeriod"/>
            </a:pPr>
            <a:r>
              <a:rPr lang="en-US" sz="1800" dirty="0">
                <a:effectLst/>
                <a:latin typeface="LMRoman10-Regular-Identity-H"/>
              </a:rPr>
              <a:t>Each decoder cell receives the following inputs: </a:t>
            </a:r>
          </a:p>
          <a:p>
            <a:pPr lvl="1">
              <a:buFont typeface="+mj-lt"/>
              <a:buAutoNum type="arabicPeriod"/>
            </a:pPr>
            <a:r>
              <a:rPr lang="en-US" sz="1400" dirty="0">
                <a:effectLst/>
                <a:latin typeface="LMRoman10-Regular-Identity-H"/>
              </a:rPr>
              <a:t>the input embedding of the previously decoded word (e.g., the embedding of the word </a:t>
            </a:r>
            <a:r>
              <a:rPr lang="en-US" sz="1400" i="1" dirty="0">
                <a:effectLst/>
                <a:latin typeface="LMRoman10-Italic-Identity-H"/>
              </a:rPr>
              <a:t>Sunt</a:t>
            </a:r>
            <a:r>
              <a:rPr lang="en-US" sz="1400" dirty="0">
                <a:effectLst/>
                <a:latin typeface="LMRoman10-Italic-Identity-H"/>
              </a:rPr>
              <a:t> </a:t>
            </a:r>
            <a:r>
              <a:rPr lang="en-US" sz="1400" dirty="0">
                <a:effectLst/>
                <a:latin typeface="LMRoman10-Regular-Identity-H"/>
              </a:rPr>
              <a:t>for the cell that decodes </a:t>
            </a:r>
            <a:r>
              <a:rPr lang="en-US" sz="1400" i="1" dirty="0">
                <a:effectLst/>
                <a:latin typeface="LMRoman10-Italic-Identity-H"/>
              </a:rPr>
              <a:t>un</a:t>
            </a:r>
            <a:r>
              <a:rPr lang="en-US" sz="1400" dirty="0">
                <a:effectLst/>
                <a:latin typeface="LMRoman10-Regular-Identity-H"/>
              </a:rPr>
              <a:t>)</a:t>
            </a:r>
          </a:p>
          <a:p>
            <a:pPr lvl="1">
              <a:buFont typeface="+mj-lt"/>
              <a:buAutoNum type="arabicPeriod"/>
            </a:pPr>
            <a:r>
              <a:rPr lang="en-US" sz="1400" dirty="0">
                <a:effectLst/>
                <a:latin typeface="LMRoman10-Regular-Identity-H"/>
              </a:rPr>
              <a:t>the hidden state of the previous RNN cell, which is combined with the encoding of the input text </a:t>
            </a:r>
            <a:r>
              <a:rPr lang="en-US" sz="1400" b="1" dirty="0">
                <a:effectLst/>
                <a:latin typeface="LMRomanDemi10-Regular-Identity-H"/>
              </a:rPr>
              <a:t>c</a:t>
            </a:r>
            <a:r>
              <a:rPr lang="en-US" sz="1400" dirty="0">
                <a:effectLst/>
                <a:latin typeface="LMRomanDemi10-Regular-Identity-H"/>
              </a:rPr>
              <a:t> </a:t>
            </a:r>
            <a:r>
              <a:rPr lang="en-US" sz="1400" dirty="0">
                <a:effectLst/>
                <a:latin typeface="LMRoman10-Regular-Identity-H"/>
              </a:rPr>
              <a:t>(e.g., through concatenation). Thus, each decoding cell “knows” where it stands in the currently decoded text, as well as what the representation of the source text is. </a:t>
            </a:r>
          </a:p>
          <a:p>
            <a:pPr>
              <a:buFont typeface="+mj-lt"/>
              <a:buAutoNum type="arabicPeriod"/>
            </a:pPr>
            <a:r>
              <a:rPr lang="en-US" sz="1800" dirty="0">
                <a:effectLst/>
                <a:latin typeface="LMRoman10-Regular-Identity-H"/>
              </a:rPr>
              <a:t>Decoding continues until the stop symbol (</a:t>
            </a:r>
            <a:r>
              <a:rPr lang="en-US" sz="1800" dirty="0">
                <a:effectLst/>
                <a:latin typeface="LMMono10-Regular-Identity-H"/>
              </a:rPr>
              <a:t>&lt;/s&gt;</a:t>
            </a:r>
            <a:r>
              <a:rPr lang="en-US" sz="1800" dirty="0">
                <a:effectLst/>
                <a:latin typeface="LMRoman10-Regular-Identity-H"/>
              </a:rPr>
              <a:t>) is generated for the target text. Importantly, the decoded text does not need to have the same length as the input text. </a:t>
            </a: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030174-4BBE-2774-743A-FFC2E5CFF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1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559E0-6D09-30FA-3C9F-2FE6D950C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8FF2B-4BF2-7BF6-4843-C59DB3ADD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effectLst/>
                <a:latin typeface="LMRoman10-Regular-Identity-H"/>
              </a:rPr>
              <a:t>This entire architecture is trained to maximize the accuracy of the decoded text.</a:t>
            </a:r>
          </a:p>
          <a:p>
            <a:r>
              <a:rPr lang="en-US" sz="2400" dirty="0">
                <a:effectLst/>
                <a:latin typeface="LMRoman10-Regular-Identity-H"/>
              </a:rPr>
              <a:t>That is, each cell in the decoding RNN is encouraged to produce the correct target word at that position from the vocabulary of the target language. </a:t>
            </a:r>
          </a:p>
          <a:p>
            <a:r>
              <a:rPr lang="en-US" sz="2400" dirty="0">
                <a:effectLst/>
                <a:latin typeface="LMRoman10-Regular-Identity-H"/>
              </a:rPr>
              <a:t>More formally, the overall loss function is the sum of multiple cross entropy losses, one for each word in the gold target sequence. </a:t>
            </a:r>
            <a:endParaRPr lang="en-US" sz="4000" dirty="0"/>
          </a:p>
          <a:p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9B8946-7983-F317-6C47-070E42C25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181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EA66B9-33AE-9FF0-6106-8ACF5C751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EB6655-C466-7F52-C893-361F33C82C42}"/>
              </a:ext>
            </a:extLst>
          </p:cNvPr>
          <p:cNvSpPr txBox="1"/>
          <p:nvPr/>
        </p:nvSpPr>
        <p:spPr>
          <a:xfrm>
            <a:off x="1350334" y="1796902"/>
            <a:ext cx="4060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Sounds simple, but…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72D52E-A86B-3BA3-1AB8-DDDC09402632}"/>
              </a:ext>
            </a:extLst>
          </p:cNvPr>
          <p:cNvSpPr txBox="1"/>
          <p:nvPr/>
        </p:nvSpPr>
        <p:spPr>
          <a:xfrm>
            <a:off x="1350334" y="2934341"/>
            <a:ext cx="5975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Several tricks were needed to make it really work</a:t>
            </a:r>
          </a:p>
        </p:txBody>
      </p:sp>
    </p:spTree>
    <p:extLst>
      <p:ext uri="{BB962C8B-B14F-4D97-AF65-F5344CB8AC3E}">
        <p14:creationId xmlns:p14="http://schemas.microsoft.com/office/powerpoint/2010/main" val="2744496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DCEA85-4C20-DA11-1572-F85C4667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Tricks (1/2)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B9493-953E-20A4-94E9-4A1A609E8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Reverse the input sequence, e.g., “. student a am I”. </a:t>
            </a:r>
            <a:r>
              <a:rPr lang="en-US" dirty="0">
                <a:solidFill>
                  <a:srgbClr val="0070C0"/>
                </a:solidFill>
              </a:rPr>
              <a:t>Why?</a:t>
            </a:r>
          </a:p>
          <a:p>
            <a:r>
              <a:rPr lang="en-US" dirty="0"/>
              <a:t>Use two different LSTMs that do not share parameters: one for the encoder, and one for the decoder. </a:t>
            </a:r>
            <a:r>
              <a:rPr lang="en-US" dirty="0">
                <a:solidFill>
                  <a:srgbClr val="0070C0"/>
                </a:solidFill>
              </a:rPr>
              <a:t>Why?</a:t>
            </a:r>
          </a:p>
          <a:p>
            <a:r>
              <a:rPr lang="en-US" dirty="0"/>
              <a:t>Use stacked (or deep) LSTMs with four layers, each generating hidden state vectors of dimension 1,000, for both encoder and decoder. </a:t>
            </a:r>
            <a:r>
              <a:rPr lang="en-US" dirty="0">
                <a:solidFill>
                  <a:srgbClr val="0070C0"/>
                </a:solidFill>
              </a:rPr>
              <a:t>Why?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048967-601A-C189-F286-B0546F26E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5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70FCE-077F-5EE9-51EA-945DAEC9F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Tricks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65119-3018-120E-7D1A-99928CF0D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 </a:t>
            </a:r>
            <a:r>
              <a:rPr lang="en-US" i="1" dirty="0"/>
              <a:t>beam search</a:t>
            </a:r>
            <a:r>
              <a:rPr lang="en-US" dirty="0"/>
              <a:t>, i.e., maintain top B predictions for each token position. Why?</a:t>
            </a:r>
          </a:p>
          <a:p>
            <a:r>
              <a:rPr lang="en-US" dirty="0"/>
              <a:t>Use an ensemble of five different instantiations of their system, where each of these instances is trained using a different random number generator, which changes the initialization of the network parameters as well as the order in which they process the data during training.</a:t>
            </a:r>
          </a:p>
          <a:p>
            <a:pPr lvl="1"/>
            <a:r>
              <a:rPr lang="en-US" dirty="0"/>
              <a:t>Same beam search strategy, but the predictions come from different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52256-6C89-8C6C-DC32-983896F64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092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A63F6B9-F165-5441-90D9-E44EF4093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2AD8C6-6252-344C-B805-83553FF1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C9C778-76EE-4C4A-9931-EE839860B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130" y="2623950"/>
            <a:ext cx="5542651" cy="34751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E8F890-D50E-E54C-A3CC-E81DF573D30E}"/>
              </a:ext>
            </a:extLst>
          </p:cNvPr>
          <p:cNvSpPr txBox="1"/>
          <p:nvPr/>
        </p:nvSpPr>
        <p:spPr>
          <a:xfrm>
            <a:off x="1938368" y="6220156"/>
            <a:ext cx="5267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Slide from 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http://jalammar.github.io/illustrated-transformer/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6" name="Google Shape;1579;p219">
            <a:extLst>
              <a:ext uri="{FF2B5EF4-FFF2-40B4-BE49-F238E27FC236}">
                <a16:creationId xmlns:a16="http://schemas.microsoft.com/office/drawing/2014/main" id="{6909552D-418E-ED46-8C03-5FC030A278C8}"/>
              </a:ext>
            </a:extLst>
          </p:cNvPr>
          <p:cNvSpPr txBox="1"/>
          <p:nvPr/>
        </p:nvSpPr>
        <p:spPr>
          <a:xfrm>
            <a:off x="4303059" y="2502898"/>
            <a:ext cx="2393575" cy="3012141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C9664871-8FA1-B140-9971-AD3FC6AA9383}"/>
              </a:ext>
            </a:extLst>
          </p:cNvPr>
          <p:cNvSpPr/>
          <p:nvPr/>
        </p:nvSpPr>
        <p:spPr>
          <a:xfrm>
            <a:off x="4408455" y="1589460"/>
            <a:ext cx="2562651" cy="530477"/>
          </a:xfrm>
          <a:prstGeom prst="wedgeRoundRectCallout">
            <a:avLst>
              <a:gd name="adj1" fmla="val -13289"/>
              <a:gd name="adj2" fmla="val 106988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This lecture</a:t>
            </a:r>
          </a:p>
        </p:txBody>
      </p:sp>
    </p:spTree>
    <p:extLst>
      <p:ext uri="{BB962C8B-B14F-4D97-AF65-F5344CB8AC3E}">
        <p14:creationId xmlns:p14="http://schemas.microsoft.com/office/powerpoint/2010/main" val="1054358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601B70-D7E8-D1BF-8927-62113A742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01C09E1-29AC-DB97-1BA1-5AC2A9C33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Transformer-based </a:t>
            </a:r>
            <a:br>
              <a:rPr lang="en-US" sz="3200" dirty="0"/>
            </a:br>
            <a:r>
              <a:rPr lang="en-US" sz="3200" dirty="0"/>
              <a:t>encoder-decoder architectures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1B3764-8AD5-7F66-AE4B-0786BFAA6A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C38846-48B4-E924-4A84-60672917D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736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46C33B1-81E3-F841-8DAA-7A277EF6E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Reminder: encoder layer architecture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38B5A5-BDC5-0F4C-AD5F-167492E8A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4B68AD-8FAE-204F-A9BD-60F97EAB7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74" y="1527641"/>
            <a:ext cx="4985252" cy="501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448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F33A3-3295-4E42-8265-63AD45A5C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Decoder layer architecture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633233-0D0E-A34D-9C82-282DBCEBF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F26287-C9DE-714A-A0B0-1263D56F4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590" y="1491783"/>
            <a:ext cx="4946820" cy="5047129"/>
          </a:xfrm>
          <a:prstGeom prst="rect">
            <a:avLst/>
          </a:prstGeom>
        </p:spPr>
      </p:pic>
      <p:sp>
        <p:nvSpPr>
          <p:cNvPr id="6" name="Google Shape;1579;p219">
            <a:extLst>
              <a:ext uri="{FF2B5EF4-FFF2-40B4-BE49-F238E27FC236}">
                <a16:creationId xmlns:a16="http://schemas.microsoft.com/office/drawing/2014/main" id="{C2EDA5E4-CCF1-5946-89FC-0282E1CC6F9F}"/>
              </a:ext>
            </a:extLst>
          </p:cNvPr>
          <p:cNvSpPr txBox="1"/>
          <p:nvPr/>
        </p:nvSpPr>
        <p:spPr>
          <a:xfrm>
            <a:off x="2098590" y="2949388"/>
            <a:ext cx="4642869" cy="1301627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4D3B9FA6-80ED-7D4C-AD35-06A0E8CF2157}"/>
              </a:ext>
            </a:extLst>
          </p:cNvPr>
          <p:cNvSpPr/>
          <p:nvPr/>
        </p:nvSpPr>
        <p:spPr>
          <a:xfrm>
            <a:off x="526737" y="1491784"/>
            <a:ext cx="2562651" cy="767384"/>
          </a:xfrm>
          <a:prstGeom prst="wedgeRoundRectCallout">
            <a:avLst>
              <a:gd name="adj1" fmla="val 20644"/>
              <a:gd name="adj2" fmla="val 123343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Attention over encoder embeddings</a:t>
            </a:r>
          </a:p>
        </p:txBody>
      </p:sp>
      <p:sp>
        <p:nvSpPr>
          <p:cNvPr id="8" name="Google Shape;1579;p219">
            <a:extLst>
              <a:ext uri="{FF2B5EF4-FFF2-40B4-BE49-F238E27FC236}">
                <a16:creationId xmlns:a16="http://schemas.microsoft.com/office/drawing/2014/main" id="{99E659E7-E6DE-604A-ACD5-0AD3090EEEBD}"/>
              </a:ext>
            </a:extLst>
          </p:cNvPr>
          <p:cNvSpPr txBox="1"/>
          <p:nvPr/>
        </p:nvSpPr>
        <p:spPr>
          <a:xfrm>
            <a:off x="5083837" y="6113929"/>
            <a:ext cx="1872775" cy="493059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0CAFF530-4C20-3340-8B5B-4AA9A3C8A6BF}"/>
              </a:ext>
            </a:extLst>
          </p:cNvPr>
          <p:cNvSpPr/>
          <p:nvPr/>
        </p:nvSpPr>
        <p:spPr>
          <a:xfrm>
            <a:off x="6649631" y="4251015"/>
            <a:ext cx="2562651" cy="1073912"/>
          </a:xfrm>
          <a:prstGeom prst="wedgeRoundRectCallout">
            <a:avLst>
              <a:gd name="adj1" fmla="val -49670"/>
              <a:gd name="adj2" fmla="val 11750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Can’t attend over tokens that have not been generated yet!</a:t>
            </a:r>
          </a:p>
        </p:txBody>
      </p:sp>
    </p:spTree>
    <p:extLst>
      <p:ext uri="{BB962C8B-B14F-4D97-AF65-F5344CB8AC3E}">
        <p14:creationId xmlns:p14="http://schemas.microsoft.com/office/powerpoint/2010/main" val="378788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3FF1A-59DF-4B41-943D-5D036BDEA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types of attention!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C25BD-BCA6-344B-952B-FF0B67B47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Encoder self-attention: see chapter 12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Decoder self-attention</a:t>
            </a:r>
          </a:p>
          <a:p>
            <a:pPr marL="914400" lvl="1" indent="-514350"/>
            <a:r>
              <a:rPr lang="en-US" dirty="0"/>
              <a:t>Exactly the same math as the encoder self-attention, but</a:t>
            </a:r>
          </a:p>
          <a:p>
            <a:pPr marL="914400" lvl="1" indent="-514350"/>
            <a:r>
              <a:rPr lang="en-US" dirty="0"/>
              <a:t>The decoder only has information about the words decoded so far. All other token placeholders are masked.</a:t>
            </a:r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4063A8-3714-7449-AE68-79AAD175E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762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3FF1A-59DF-4B41-943D-5D036BDEA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types of attention!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C25BD-BCA6-344B-952B-FF0B67B47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/>
              <a:t>Encoder-decoder attention</a:t>
            </a:r>
          </a:p>
          <a:p>
            <a:pPr marL="914400" lvl="1" indent="-514350"/>
            <a:r>
              <a:rPr lang="en-US" dirty="0"/>
              <a:t>Same math as the previous self-attention components, but</a:t>
            </a:r>
          </a:p>
          <a:p>
            <a:pPr marL="914400" lvl="1" indent="-514350"/>
            <a:r>
              <a:rPr lang="en-US" dirty="0"/>
              <a:t>The query vector q</a:t>
            </a:r>
            <a:r>
              <a:rPr lang="en-US" baseline="-25000" dirty="0"/>
              <a:t>i</a:t>
            </a:r>
            <a:r>
              <a:rPr lang="en-US" dirty="0"/>
              <a:t> is computed using the representation produced by the </a:t>
            </a:r>
            <a:r>
              <a:rPr lang="en-US" b="1" dirty="0"/>
              <a:t>decoder</a:t>
            </a:r>
            <a:r>
              <a:rPr lang="en-US" dirty="0"/>
              <a:t> for the word at position </a:t>
            </a:r>
            <a:r>
              <a:rPr lang="en-US" dirty="0" err="1"/>
              <a:t>i</a:t>
            </a:r>
            <a:r>
              <a:rPr lang="en-US" dirty="0"/>
              <a:t>, and</a:t>
            </a:r>
          </a:p>
          <a:p>
            <a:pPr marL="914400" lvl="1" indent="-514350"/>
            <a:r>
              <a:rPr lang="en-US" dirty="0"/>
              <a:t>The key and value vectors </a:t>
            </a:r>
            <a:r>
              <a:rPr lang="en-US" dirty="0" err="1"/>
              <a:t>k</a:t>
            </a:r>
            <a:r>
              <a:rPr lang="en-US" baseline="-25000" dirty="0" err="1"/>
              <a:t>j</a:t>
            </a:r>
            <a:r>
              <a:rPr lang="en-US" dirty="0"/>
              <a:t> and </a:t>
            </a:r>
            <a:r>
              <a:rPr lang="en-US" dirty="0" err="1"/>
              <a:t>v</a:t>
            </a:r>
            <a:r>
              <a:rPr lang="en-US" baseline="-25000" dirty="0" err="1"/>
              <a:t>j</a:t>
            </a:r>
            <a:r>
              <a:rPr lang="en-US" dirty="0"/>
              <a:t> are computed using the output embedding </a:t>
            </a:r>
            <a:r>
              <a:rPr lang="en-US" dirty="0" err="1"/>
              <a:t>z</a:t>
            </a:r>
            <a:r>
              <a:rPr lang="en-US" baseline="-25000" dirty="0" err="1"/>
              <a:t>j</a:t>
            </a:r>
            <a:r>
              <a:rPr lang="en-US" dirty="0"/>
              <a:t> produced by the corresponding </a:t>
            </a:r>
            <a:r>
              <a:rPr lang="en-US" b="1" dirty="0"/>
              <a:t>encoding layer </a:t>
            </a:r>
            <a:r>
              <a:rPr lang="en-US" dirty="0"/>
              <a:t>for the input token at position j</a:t>
            </a:r>
          </a:p>
          <a:p>
            <a:pPr marL="914400" lvl="1" indent="-514350"/>
            <a:endParaRPr lang="en-US" dirty="0"/>
          </a:p>
          <a:p>
            <a:pPr marL="914400" lvl="1" indent="-514350"/>
            <a:endParaRPr lang="en-US" dirty="0"/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4063A8-3714-7449-AE68-79AAD175E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438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F37A4-CDB0-F945-BBF6-7569C7D75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all attention weights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69B11B-E65F-5B4B-94E6-3AA92BD0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25</a:t>
            </a:fld>
            <a:endParaRPr lang="en-US"/>
          </a:p>
        </p:txBody>
      </p:sp>
      <p:pic>
        <p:nvPicPr>
          <p:cNvPr id="7" name="Screen Recording 2018-11-17 at 1.13.39 PM">
            <a:hlinkClick r:id="" action="ppaction://media"/>
            <a:extLst>
              <a:ext uri="{FF2B5EF4-FFF2-40B4-BE49-F238E27FC236}">
                <a16:creationId xmlns:a16="http://schemas.microsoft.com/office/drawing/2014/main" id="{9D6C97B4-CB05-E24D-B7EE-C5462B8FD1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5668" y="1347351"/>
            <a:ext cx="6254332" cy="551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08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77BEB-A792-E1E3-E09D-A8B7C5774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Drawbacks of encoder-decoder methods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F8ECFC-91C4-6F84-41EA-6586F8AEF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Models are large, easily in the hundreds of billions of parameters</a:t>
            </a:r>
          </a:p>
          <a:p>
            <a:r>
              <a:rPr lang="en-US" dirty="0"/>
              <a:t>They are slow due to their attention mechanism, which is usually quadratic in the length of the texts. </a:t>
            </a:r>
          </a:p>
          <a:p>
            <a:pPr lvl="1"/>
            <a:r>
              <a:rPr lang="en-US" dirty="0"/>
              <a:t>The situation is exacerbated for encoder-decoder methods, which have </a:t>
            </a:r>
            <a:r>
              <a:rPr lang="en-US" i="1" dirty="0"/>
              <a:t>two</a:t>
            </a:r>
            <a:r>
              <a:rPr lang="en-US" dirty="0"/>
              <a:t> transformer networks, one for the encoder and one for the decoder, and </a:t>
            </a:r>
            <a:r>
              <a:rPr lang="en-US" i="1" dirty="0"/>
              <a:t>three</a:t>
            </a:r>
            <a:r>
              <a:rPr lang="en-US" dirty="0"/>
              <a:t> attention mechanisms</a:t>
            </a:r>
          </a:p>
          <a:p>
            <a:pPr lvl="1"/>
            <a:r>
              <a:rPr lang="en-US" dirty="0"/>
              <a:t>An equity concern!</a:t>
            </a:r>
          </a:p>
          <a:p>
            <a:r>
              <a:rPr lang="en-US" dirty="0"/>
              <a:t>They require parallel texts for training</a:t>
            </a:r>
          </a:p>
          <a:p>
            <a:pPr lvl="1"/>
            <a:r>
              <a:rPr lang="en-US" dirty="0"/>
              <a:t>What about </a:t>
            </a:r>
            <a:r>
              <a:rPr lang="en-US"/>
              <a:t>low-resource languages?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55EBBC-9D92-919A-9547-FA79B5611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3513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F126-1152-EF4A-873F-F46460936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away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A3037-A6AE-894A-8EF8-C39F2FED4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Evaluation measure (BLUE)</a:t>
            </a:r>
          </a:p>
          <a:p>
            <a:r>
              <a:rPr lang="en-US" dirty="0"/>
              <a:t>The first sequence-to-sequence architecture using LSTMs</a:t>
            </a:r>
          </a:p>
          <a:p>
            <a:r>
              <a:rPr lang="en-US" strike="sngStrike" dirty="0"/>
              <a:t>Sequence-to-sequence with attention</a:t>
            </a:r>
          </a:p>
          <a:p>
            <a:r>
              <a:rPr lang="en-US" dirty="0"/>
              <a:t>Transformer-based encoder-decoder architectures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D26F6-ADBC-A34B-9339-2ADA37E62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621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75C0C-FFFA-A546-BA6E-9108EBA37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3E9FE-8B52-824A-83BC-D1B19DD24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translation and chat bots!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26390-332F-DC49-8BE4-BBF0EC0E6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3DFAC5-121D-F947-8890-9CB2933C0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695" y="2483222"/>
            <a:ext cx="4708129" cy="352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180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9DB3C-60BA-A645-A174-B6F09B083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err="1"/>
              <a:t>Vauquois</a:t>
            </a:r>
            <a:r>
              <a:rPr lang="en-US" sz="3600" dirty="0"/>
              <a:t> triangle for 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25C9ED-CE4E-0343-8A45-B2F3910CA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BEF29C-C5A3-2443-A602-6BCCA7E88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639" y="1579957"/>
            <a:ext cx="5930721" cy="326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42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94AA7-6E32-7940-877E-17C462A9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 bots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0D2B0D-C7EB-394C-BE81-4D274C07C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0A8CF-1605-FF46-83AF-1C2418923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701" y="1970199"/>
            <a:ext cx="2146528" cy="3239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A9B5F3-0682-634D-B06B-C5AE27635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524" y="1849995"/>
            <a:ext cx="4954702" cy="349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00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F126-1152-EF4A-873F-F46460936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A3037-A6AE-894A-8EF8-C39F2FED4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Evaluation measure (BLUE)</a:t>
            </a:r>
          </a:p>
          <a:p>
            <a:r>
              <a:rPr lang="en-US" dirty="0"/>
              <a:t>The first sequence-to-sequence architecture using LSTMs</a:t>
            </a:r>
          </a:p>
          <a:p>
            <a:r>
              <a:rPr lang="en-US" strike="sngStrike" dirty="0"/>
              <a:t>Sequence-to-sequence with attention</a:t>
            </a:r>
          </a:p>
          <a:p>
            <a:r>
              <a:rPr lang="en-US" dirty="0"/>
              <a:t>Transformer-based encoder-decoder architectures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D26F6-ADBC-A34B-9339-2ADA37E62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06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70296A-1D30-6D4E-A5F1-A6FA0CB25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measures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F3CD4F-D420-3946-80E3-18B1FFE767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49CA8-13AE-AF41-8266-22B3C091B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8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641D91C-0F9A-854A-AC94-7617E1C80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evaluating?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AE7E9C-CE0B-5F4D-B912-009F007A0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6A06DB-3931-AA4A-A2C2-C656EA981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130" y="1924702"/>
            <a:ext cx="5542651" cy="34751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2D3C45-1166-664C-A187-D9CB15E1B797}"/>
              </a:ext>
            </a:extLst>
          </p:cNvPr>
          <p:cNvSpPr txBox="1"/>
          <p:nvPr/>
        </p:nvSpPr>
        <p:spPr>
          <a:xfrm>
            <a:off x="1938368" y="5520908"/>
            <a:ext cx="5267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Slide from 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http://jalammar.github.io/illustrated-transformer/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10" name="Google Shape;1579;p219">
            <a:extLst>
              <a:ext uri="{FF2B5EF4-FFF2-40B4-BE49-F238E27FC236}">
                <a16:creationId xmlns:a16="http://schemas.microsoft.com/office/drawing/2014/main" id="{1D5CAE62-C67E-A040-9DB2-1CECF4920D2F}"/>
              </a:ext>
            </a:extLst>
          </p:cNvPr>
          <p:cNvSpPr txBox="1"/>
          <p:nvPr/>
        </p:nvSpPr>
        <p:spPr>
          <a:xfrm>
            <a:off x="4166133" y="1924702"/>
            <a:ext cx="2387067" cy="713677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20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E0480-917F-C84A-B687-39C161C06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BLEU (</a:t>
            </a:r>
            <a:r>
              <a:rPr lang="en-US" sz="3600" i="1" dirty="0"/>
              <a:t>b</a:t>
            </a:r>
            <a:r>
              <a:rPr lang="en-US" sz="3600" dirty="0"/>
              <a:t>i</a:t>
            </a:r>
            <a:r>
              <a:rPr lang="en-US" sz="3600" i="1" dirty="0"/>
              <a:t>l</a:t>
            </a:r>
            <a:r>
              <a:rPr lang="en-US" sz="3600" dirty="0"/>
              <a:t>ingual </a:t>
            </a:r>
            <a:r>
              <a:rPr lang="en-US" sz="3600" i="1" dirty="0"/>
              <a:t>e</a:t>
            </a:r>
            <a:r>
              <a:rPr lang="en-US" sz="3600" dirty="0"/>
              <a:t>valuation </a:t>
            </a:r>
            <a:r>
              <a:rPr lang="en-US" sz="3600" i="1" dirty="0"/>
              <a:t>u</a:t>
            </a:r>
            <a:r>
              <a:rPr lang="en-US" sz="3600" dirty="0"/>
              <a:t>nderstudy)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0AC17-3ECC-854A-9675-52D2863F8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BLEU measures the word overlap between a candidate translation produced by the machine and a reference translation</a:t>
            </a:r>
          </a:p>
          <a:p>
            <a:r>
              <a:rPr lang="en-US" dirty="0"/>
              <a:t>BLUE “counts up the number of candidate translation words (unigrams) which occur in any reference translation and then divides by the total number of words in the candidate translation” (</a:t>
            </a:r>
            <a:r>
              <a:rPr lang="en-US" dirty="0" err="1"/>
              <a:t>Papineni</a:t>
            </a:r>
            <a:r>
              <a:rPr lang="en-US" dirty="0"/>
              <a:t> et al., 2002)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46321A-DB00-FE44-B6F7-73455D755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56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25741</TotalTime>
  <Words>955</Words>
  <Application>Microsoft Macintosh PowerPoint</Application>
  <PresentationFormat>On-screen Show (4:3)</PresentationFormat>
  <Paragraphs>110</Paragraphs>
  <Slides>27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LMMono10-Regular-Identity-H</vt:lpstr>
      <vt:lpstr>LMRoman10-Italic-Identity-H</vt:lpstr>
      <vt:lpstr>LMRoman10-Regular-Identity-H</vt:lpstr>
      <vt:lpstr>LMRomanDemi10-Regular-Identity-H</vt:lpstr>
      <vt:lpstr>Office Theme</vt:lpstr>
      <vt:lpstr>Deep Learning for Natural Language Processing DLNLP 14: Encoder-decoder Methods</vt:lpstr>
      <vt:lpstr>Overview</vt:lpstr>
      <vt:lpstr>Motivation</vt:lpstr>
      <vt:lpstr>Vauquois triangle for machine translation</vt:lpstr>
      <vt:lpstr>Chat bots</vt:lpstr>
      <vt:lpstr>Overview</vt:lpstr>
      <vt:lpstr>Evaluation measures</vt:lpstr>
      <vt:lpstr>What are we evaluating?</vt:lpstr>
      <vt:lpstr>BLEU (bilingual evaluation understudy)</vt:lpstr>
      <vt:lpstr>BLUE example</vt:lpstr>
      <vt:lpstr>Multiple reference translations are allowed</vt:lpstr>
      <vt:lpstr>Avoiding metric abuse</vt:lpstr>
      <vt:lpstr>LSTM-based  encoder-decoder architectures</vt:lpstr>
      <vt:lpstr>Architecture</vt:lpstr>
      <vt:lpstr>Architecture</vt:lpstr>
      <vt:lpstr>Training</vt:lpstr>
      <vt:lpstr>PowerPoint Presentation</vt:lpstr>
      <vt:lpstr>Tricks (1/2)</vt:lpstr>
      <vt:lpstr>Tricks (2/2)</vt:lpstr>
      <vt:lpstr>Transformer-based  encoder-decoder architectures</vt:lpstr>
      <vt:lpstr>Reminder: encoder layer architecture</vt:lpstr>
      <vt:lpstr>Decoder layer architecture</vt:lpstr>
      <vt:lpstr>Three types of attention!</vt:lpstr>
      <vt:lpstr>Three types of attention!</vt:lpstr>
      <vt:lpstr>Visualizing all attention weights</vt:lpstr>
      <vt:lpstr>Drawbacks of encoder-decoder methods</vt:lpstr>
      <vt:lpstr>Take away</vt:lpstr>
    </vt:vector>
  </TitlesOfParts>
  <Company>UA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Mihai Surdeanu</dc:creator>
  <cp:lastModifiedBy>Surdeanu, Mihai - (msurdeanu)</cp:lastModifiedBy>
  <cp:revision>2203</cp:revision>
  <dcterms:created xsi:type="dcterms:W3CDTF">2013-07-26T18:41:15Z</dcterms:created>
  <dcterms:modified xsi:type="dcterms:W3CDTF">2024-11-16T17:55:00Z</dcterms:modified>
</cp:coreProperties>
</file>